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0" r:id="rId6"/>
    <p:sldId id="263" r:id="rId7"/>
    <p:sldId id="262" r:id="rId8"/>
    <p:sldId id="264" r:id="rId9"/>
    <p:sldId id="265" r:id="rId10"/>
    <p:sldId id="267" r:id="rId11"/>
    <p:sldId id="266"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C65AC-2901-4519-9073-E64B1CCC5994}" v="6" dt="2025-07-25T12:11:09.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6" d="100"/>
          <a:sy n="106" d="100"/>
        </p:scale>
        <p:origin x="6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浩充 石黒" userId="549b3e82f4784307" providerId="LiveId" clId="{1FBC65AC-2901-4519-9073-E64B1CCC5994}"/>
    <pc:docChg chg="undo custSel modSld">
      <pc:chgData name="浩充 石黒" userId="549b3e82f4784307" providerId="LiveId" clId="{1FBC65AC-2901-4519-9073-E64B1CCC5994}" dt="2025-07-25T12:11:49.398" v="61" actId="207"/>
      <pc:docMkLst>
        <pc:docMk/>
      </pc:docMkLst>
      <pc:sldChg chg="modSp mod">
        <pc:chgData name="浩充 石黒" userId="549b3e82f4784307" providerId="LiveId" clId="{1FBC65AC-2901-4519-9073-E64B1CCC5994}" dt="2025-07-17T11:16:07.842" v="12" actId="20577"/>
        <pc:sldMkLst>
          <pc:docMk/>
          <pc:sldMk cId="3056607898" sldId="256"/>
        </pc:sldMkLst>
        <pc:spChg chg="mod">
          <ac:chgData name="浩充 石黒" userId="549b3e82f4784307" providerId="LiveId" clId="{1FBC65AC-2901-4519-9073-E64B1CCC5994}" dt="2025-07-17T11:16:07.842" v="12" actId="20577"/>
          <ac:spMkLst>
            <pc:docMk/>
            <pc:sldMk cId="3056607898" sldId="256"/>
            <ac:spMk id="5" creationId="{EAE4709B-6A5F-454F-9574-55B96540BE8C}"/>
          </ac:spMkLst>
        </pc:spChg>
      </pc:sldChg>
      <pc:sldChg chg="modSp mod">
        <pc:chgData name="浩充 石黒" userId="549b3e82f4784307" providerId="LiveId" clId="{1FBC65AC-2901-4519-9073-E64B1CCC5994}" dt="2025-07-25T12:09:44.274" v="25"/>
        <pc:sldMkLst>
          <pc:docMk/>
          <pc:sldMk cId="2677615144" sldId="258"/>
        </pc:sldMkLst>
        <pc:spChg chg="mod">
          <ac:chgData name="浩充 石黒" userId="549b3e82f4784307" providerId="LiveId" clId="{1FBC65AC-2901-4519-9073-E64B1CCC5994}" dt="2025-07-25T12:09:44.274" v="25"/>
          <ac:spMkLst>
            <pc:docMk/>
            <pc:sldMk cId="2677615144" sldId="258"/>
            <ac:spMk id="6" creationId="{B93932DA-C4EE-4875-B8E5-76F37187B5E6}"/>
          </ac:spMkLst>
        </pc:spChg>
      </pc:sldChg>
      <pc:sldChg chg="modSp mod">
        <pc:chgData name="浩充 石黒" userId="549b3e82f4784307" providerId="LiveId" clId="{1FBC65AC-2901-4519-9073-E64B1CCC5994}" dt="2025-07-17T11:10:40.384" v="0" actId="207"/>
        <pc:sldMkLst>
          <pc:docMk/>
          <pc:sldMk cId="200216712" sldId="259"/>
        </pc:sldMkLst>
        <pc:spChg chg="mod">
          <ac:chgData name="浩充 石黒" userId="549b3e82f4784307" providerId="LiveId" clId="{1FBC65AC-2901-4519-9073-E64B1CCC5994}" dt="2025-07-17T11:10:40.384" v="0" actId="207"/>
          <ac:spMkLst>
            <pc:docMk/>
            <pc:sldMk cId="200216712" sldId="259"/>
            <ac:spMk id="6" creationId="{CF83D881-CA1E-49C2-A745-B85806B5D32C}"/>
          </ac:spMkLst>
        </pc:spChg>
      </pc:sldChg>
      <pc:sldChg chg="modSp mod">
        <pc:chgData name="浩充 石黒" userId="549b3e82f4784307" providerId="LiveId" clId="{1FBC65AC-2901-4519-9073-E64B1CCC5994}" dt="2025-07-25T12:11:49.398" v="61" actId="207"/>
        <pc:sldMkLst>
          <pc:docMk/>
          <pc:sldMk cId="1846198717" sldId="261"/>
        </pc:sldMkLst>
        <pc:spChg chg="mod">
          <ac:chgData name="浩充 石黒" userId="549b3e82f4784307" providerId="LiveId" clId="{1FBC65AC-2901-4519-9073-E64B1CCC5994}" dt="2025-07-25T12:11:49.398" v="61" actId="207"/>
          <ac:spMkLst>
            <pc:docMk/>
            <pc:sldMk cId="1846198717" sldId="261"/>
            <ac:spMk id="6" creationId="{E127016C-818A-487B-B683-937B68791739}"/>
          </ac:spMkLst>
        </pc:spChg>
      </pc:sldChg>
    </pc:docChg>
  </pc:docChgLst>
  <pc:docChgLst>
    <pc:chgData name="浩充 石黒" userId="549b3e82f4784307" providerId="LiveId" clId="{3167991A-612E-4CC6-B16F-1193ADF8F1C4}"/>
    <pc:docChg chg="delSld">
      <pc:chgData name="浩充 石黒" userId="549b3e82f4784307" providerId="LiveId" clId="{3167991A-612E-4CC6-B16F-1193ADF8F1C4}" dt="2023-11-14T09:54:26.032" v="0" actId="2696"/>
      <pc:docMkLst>
        <pc:docMk/>
      </pc:docMkLst>
      <pc:sldChg chg="del">
        <pc:chgData name="浩充 石黒" userId="549b3e82f4784307" providerId="LiveId" clId="{3167991A-612E-4CC6-B16F-1193ADF8F1C4}" dt="2023-11-14T09:54:26.032" v="0" actId="2696"/>
        <pc:sldMkLst>
          <pc:docMk/>
          <pc:sldMk cId="306710526"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BE6A2D-32BB-4D05-9EE0-98253BF5FE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595D619-3FA0-46D5-BE77-81266B0F6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D5A2C80-0C6E-44AA-8601-CFD60AFB8B6C}"/>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2F621874-2208-43DA-AA57-DC5A548EE9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FE7A19-F9D0-4083-8C02-D656B2A8970F}"/>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55787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74AF3D-8C94-4E92-88AC-B3F856102A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118438-1EDD-468B-A3CF-5B9518A26C2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AA0547-FCB0-4EC4-B78D-2729B3C5A540}"/>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B71154D1-57E7-447E-ABE1-47C62C9C8F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FF8722-46F6-4701-90E9-3878F11576E5}"/>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87741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5943345-817B-4E53-9DD4-A9C5AC8BD34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CDC7018-E883-4AA5-B88F-1FB686747DC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40917B-BAEC-464A-AB16-C8C7BDCD5B27}"/>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078A9E25-7A7E-47A8-AF27-AC50E59158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A04615-0278-4985-8C4B-ECCEAB5A5DA7}"/>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29285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02E8A-26F5-4BBB-8F12-FA51B36CE8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7A7716-DDE6-48EF-A529-F74D3EB018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6627D5-2764-4ED9-98A6-8A2BF25B353D}"/>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18475A4B-D348-4F3A-BA9C-027A91027E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235E30-ACA4-4F07-9430-C12449DD8E88}"/>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406647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94785D-DF4E-4157-8276-28C2CCA9834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B7C7D9-4538-4CE7-B523-7DE98722A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49EF42A-AB3C-4F09-9511-CA81FC9DADDA}"/>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FA575221-60BA-491C-8CBA-C3113419A2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229D1F-CD07-4CB3-8991-1846C9A21659}"/>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424448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BF2C4D-9F1A-4D8E-8745-A3DE93EFB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CC2B70-AB83-49CC-A584-DD65E9FA449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5D52418-2521-4CC9-9C18-385E6C325CA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D9396B-FACB-4444-B862-362137F619CE}"/>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EA97A9F1-DDB0-4798-B46E-EDDB8FF608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BE043F8-0D3A-4A56-8E26-C8A3B6641070}"/>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298556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50C8F5-288B-4CA2-913F-A82889BCEEF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9D2EC0-6C19-4BA1-B905-8FAADBFD5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C8D9A58-7665-41E8-9B11-D5C08C4F242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2E62C78-2E34-423E-AE2D-7F40BC3F7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0E28407-A5F0-4B0A-9245-D5AFFDC8073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3202D7-2560-4C79-B86B-D8D9A9B0A174}"/>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8" name="フッター プレースホルダー 7">
            <a:extLst>
              <a:ext uri="{FF2B5EF4-FFF2-40B4-BE49-F238E27FC236}">
                <a16:creationId xmlns:a16="http://schemas.microsoft.com/office/drawing/2014/main" id="{7B5E864B-D650-4B66-9F23-61F65AD02AF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AA3E02B-4BC4-455E-B3F1-FBB9EC5777E2}"/>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176982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EABA73-A7E8-4AF1-B68A-9C10EFA86C5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8A3EF67-73DC-41EC-A44E-95ACDF4883E3}"/>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4" name="フッター プレースホルダー 3">
            <a:extLst>
              <a:ext uri="{FF2B5EF4-FFF2-40B4-BE49-F238E27FC236}">
                <a16:creationId xmlns:a16="http://schemas.microsoft.com/office/drawing/2014/main" id="{C9F1A950-F72F-4329-A675-1D49A7A002B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32C78C2-4AAD-40A3-AF48-48B7A53F1773}"/>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273534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08EE458-F276-4EBF-9939-33782225215C}"/>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3" name="フッター プレースホルダー 2">
            <a:extLst>
              <a:ext uri="{FF2B5EF4-FFF2-40B4-BE49-F238E27FC236}">
                <a16:creationId xmlns:a16="http://schemas.microsoft.com/office/drawing/2014/main" id="{DF1B0D72-5165-4884-8A35-E81DEC96EA2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C62A50F-A151-40D4-ABE2-2B4ADBFE4642}"/>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398411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24FCC1-99EA-40B3-B168-C0D84379A7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9B294B-A0BA-4CB0-8F25-E16FE71D3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AE54DF-B5A3-4007-A3B3-F767CDA1D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5F884C1-9D4E-4BF9-A881-0EBAD58C6D6B}"/>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C331369B-2A12-4DD8-8CA6-FFE95B99BA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D252BD-ED01-4626-8689-644E738CA553}"/>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179042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B7833-35D7-4684-8035-809F92BAD0A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8CBA962-D4D9-485E-A078-3CFEE64D4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4FF20E7-7A18-4699-9608-EE46D0ADD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90EFBAC-E9A9-4177-A74D-5A0E8C116C36}"/>
              </a:ext>
            </a:extLst>
          </p:cNvPr>
          <p:cNvSpPr>
            <a:spLocks noGrp="1"/>
          </p:cNvSpPr>
          <p:nvPr>
            <p:ph type="dt" sz="half" idx="10"/>
          </p:nvPr>
        </p:nvSpPr>
        <p:spPr/>
        <p:txBody>
          <a:bodyPr/>
          <a:lstStyle/>
          <a:p>
            <a:fld id="{E467A8ED-6C08-4C70-9D7F-C03AD3465B5F}"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490679E7-7B65-4E6C-8CFD-40DB6BD4CB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817681-A8EC-4FD7-8728-1CE2CF426A48}"/>
              </a:ext>
            </a:extLst>
          </p:cNvPr>
          <p:cNvSpPr>
            <a:spLocks noGrp="1"/>
          </p:cNvSpPr>
          <p:nvPr>
            <p:ph type="sldNum" sz="quarter" idx="12"/>
          </p:nvPr>
        </p:nvSpPr>
        <p:spPr/>
        <p:txBody>
          <a:body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172307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A1404E7-1597-46A2-B798-2635FC009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1A668A-0685-4429-8D98-6691A5E1D6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97034D-F554-457D-A8F9-00C4CE9E6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7A8ED-6C08-4C70-9D7F-C03AD3465B5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B3DA97C7-C3E1-49E5-8C6F-886AF0C5D1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48FD1D1-3EA0-45D9-9013-698DCA71C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7F7A1-B7B8-4C62-8C50-833F816DEF5C}" type="slidenum">
              <a:rPr kumimoji="1" lang="ja-JP" altLang="en-US" smtClean="0"/>
              <a:t>‹#›</a:t>
            </a:fld>
            <a:endParaRPr kumimoji="1" lang="ja-JP" altLang="en-US"/>
          </a:p>
        </p:txBody>
      </p:sp>
    </p:spTree>
    <p:extLst>
      <p:ext uri="{BB962C8B-B14F-4D97-AF65-F5344CB8AC3E}">
        <p14:creationId xmlns:p14="http://schemas.microsoft.com/office/powerpoint/2010/main" val="244532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ahag.net/010251-summer-sea-seagul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ahag.net/008042-morning-glory-sea-backgroun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ahag.net/009784-stars-night-background/"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ublicdomainpictures.net/view-image.php?image=69244&amp;picture=&amp;jazyk=j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ahag.net/011828-bokeh-background/"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ja/photo/610433"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ahag.net/010251-summer-sea-seagul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E6736-11F4-4948-A22F-56E56752F921}"/>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0C3830B3-3921-4698-B877-24F32B63C345}"/>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38AA18C0-215B-4CEA-8483-C96EC7E597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スクロール: 横 4">
            <a:extLst>
              <a:ext uri="{FF2B5EF4-FFF2-40B4-BE49-F238E27FC236}">
                <a16:creationId xmlns:a16="http://schemas.microsoft.com/office/drawing/2014/main" id="{EAE4709B-6A5F-454F-9574-55B96540BE8C}"/>
              </a:ext>
            </a:extLst>
          </p:cNvPr>
          <p:cNvSpPr/>
          <p:nvPr/>
        </p:nvSpPr>
        <p:spPr>
          <a:xfrm>
            <a:off x="344557" y="1122363"/>
            <a:ext cx="11317355" cy="2693397"/>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4400" dirty="0">
                <a:solidFill>
                  <a:schemeClr val="accent6">
                    <a:lumMod val="75000"/>
                  </a:schemeClr>
                </a:solidFill>
                <a:latin typeface="HG創英角ﾎﾟｯﾌﾟ体" panose="040B0A09000000000000" pitchFamily="49" charset="-128"/>
                <a:ea typeface="HG創英角ﾎﾟｯﾌﾟ体" panose="040B0A09000000000000" pitchFamily="49" charset="-128"/>
              </a:rPr>
              <a:t>第</a:t>
            </a:r>
            <a:r>
              <a:rPr kumimoji="1" lang="en-US" altLang="ja-JP" sz="4400" dirty="0">
                <a:solidFill>
                  <a:schemeClr val="accent6">
                    <a:lumMod val="75000"/>
                  </a:schemeClr>
                </a:solidFill>
                <a:latin typeface="HG創英角ﾎﾟｯﾌﾟ体" panose="040B0A09000000000000" pitchFamily="49" charset="-128"/>
                <a:ea typeface="HG創英角ﾎﾟｯﾌﾟ体" panose="040B0A09000000000000" pitchFamily="49" charset="-128"/>
              </a:rPr>
              <a:t>288</a:t>
            </a:r>
            <a:r>
              <a:rPr kumimoji="1" lang="ja-JP" altLang="en-US" sz="4400" dirty="0">
                <a:solidFill>
                  <a:schemeClr val="accent6">
                    <a:lumMod val="75000"/>
                  </a:schemeClr>
                </a:solidFill>
                <a:latin typeface="HG創英角ﾎﾟｯﾌﾟ体" panose="040B0A09000000000000" pitchFamily="49" charset="-128"/>
                <a:ea typeface="HG創英角ﾎﾟｯﾌﾟ体" panose="040B0A09000000000000" pitchFamily="49" charset="-128"/>
              </a:rPr>
              <a:t>回こころの集い凪の会</a:t>
            </a:r>
            <a:endParaRPr kumimoji="1" lang="en-US" altLang="ja-JP" sz="4400" dirty="0">
              <a:solidFill>
                <a:schemeClr val="accent6">
                  <a:lumMod val="75000"/>
                </a:schemeClr>
              </a:solidFill>
              <a:latin typeface="HG創英角ﾎﾟｯﾌﾟ体" panose="040B0A09000000000000" pitchFamily="49" charset="-128"/>
              <a:ea typeface="HG創英角ﾎﾟｯﾌﾟ体" panose="040B0A09000000000000" pitchFamily="49" charset="-128"/>
            </a:endParaRPr>
          </a:p>
          <a:p>
            <a:pPr algn="ctr"/>
            <a:r>
              <a:rPr lang="ja-JP" altLang="en-US" sz="4400" dirty="0">
                <a:solidFill>
                  <a:schemeClr val="accent6">
                    <a:lumMod val="75000"/>
                  </a:schemeClr>
                </a:solidFill>
                <a:latin typeface="HG創英角ﾎﾟｯﾌﾟ体" panose="040B0A09000000000000" pitchFamily="49" charset="-128"/>
                <a:ea typeface="HG創英角ﾎﾟｯﾌﾟ体" panose="040B0A09000000000000" pitchFamily="49" charset="-128"/>
              </a:rPr>
              <a:t>テーマ：依存症とは</a:t>
            </a:r>
            <a:r>
              <a:rPr lang="en-US" altLang="ja-JP" sz="4400" dirty="0">
                <a:solidFill>
                  <a:schemeClr val="accent6">
                    <a:lumMod val="75000"/>
                  </a:schemeClr>
                </a:solidFill>
                <a:latin typeface="HG創英角ﾎﾟｯﾌﾟ体" panose="040B0A09000000000000" pitchFamily="49" charset="-128"/>
                <a:ea typeface="HG創英角ﾎﾟｯﾌﾟ体" panose="040B0A09000000000000" pitchFamily="49" charset="-128"/>
              </a:rPr>
              <a:t>!?</a:t>
            </a:r>
          </a:p>
        </p:txBody>
      </p:sp>
    </p:spTree>
    <p:extLst>
      <p:ext uri="{BB962C8B-B14F-4D97-AF65-F5344CB8AC3E}">
        <p14:creationId xmlns:p14="http://schemas.microsoft.com/office/powerpoint/2010/main" val="305660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987230F-714E-4E4C-B9A7-E7EB26173BC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0"/>
            <a:ext cx="12192000" cy="6912761"/>
          </a:xfrm>
          <a:prstGeom prst="rect">
            <a:avLst/>
          </a:prstGeom>
        </p:spPr>
      </p:pic>
      <p:sp>
        <p:nvSpPr>
          <p:cNvPr id="6" name="リボン: 上に曲がる 5">
            <a:extLst>
              <a:ext uri="{FF2B5EF4-FFF2-40B4-BE49-F238E27FC236}">
                <a16:creationId xmlns:a16="http://schemas.microsoft.com/office/drawing/2014/main" id="{AC95F43A-6FD4-4DB0-96A3-5399D33298D3}"/>
              </a:ext>
            </a:extLst>
          </p:cNvPr>
          <p:cNvSpPr/>
          <p:nvPr/>
        </p:nvSpPr>
        <p:spPr>
          <a:xfrm>
            <a:off x="596349" y="1219199"/>
            <a:ext cx="10970234" cy="1020417"/>
          </a:xfrm>
          <a:prstGeom prst="ribbon2">
            <a:avLst>
              <a:gd name="adj1" fmla="val 16667"/>
              <a:gd name="adj2" fmla="val 75000"/>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accent5">
                    <a:lumMod val="50000"/>
                  </a:schemeClr>
                </a:solidFill>
                <a:latin typeface="HG創英角ﾎﾟｯﾌﾟ体" panose="040B0A09000000000000" pitchFamily="49" charset="-128"/>
                <a:ea typeface="HG創英角ﾎﾟｯﾌﾟ体" panose="040B0A09000000000000" pitchFamily="49" charset="-128"/>
              </a:rPr>
              <a:t>回復に自助グループが有効な理由</a:t>
            </a:r>
            <a:endParaRPr kumimoji="1" lang="ja-JP" altLang="en-US" sz="3600" dirty="0">
              <a:solidFill>
                <a:schemeClr val="accent5">
                  <a:lumMod val="50000"/>
                </a:schemeClr>
              </a:solidFill>
              <a:latin typeface="HG創英角ﾎﾟｯﾌﾟ体" panose="040B0A09000000000000" pitchFamily="49" charset="-128"/>
              <a:ea typeface="HG創英角ﾎﾟｯﾌﾟ体" panose="040B0A09000000000000" pitchFamily="49" charset="-128"/>
            </a:endParaRPr>
          </a:p>
        </p:txBody>
      </p:sp>
      <p:sp>
        <p:nvSpPr>
          <p:cNvPr id="7" name="四角形: 角を丸くする 6">
            <a:extLst>
              <a:ext uri="{FF2B5EF4-FFF2-40B4-BE49-F238E27FC236}">
                <a16:creationId xmlns:a16="http://schemas.microsoft.com/office/drawing/2014/main" id="{982B848E-1ACA-493F-ACE8-EA61E6526450}"/>
              </a:ext>
            </a:extLst>
          </p:cNvPr>
          <p:cNvSpPr/>
          <p:nvPr/>
        </p:nvSpPr>
        <p:spPr>
          <a:xfrm>
            <a:off x="98324" y="2910348"/>
            <a:ext cx="11965858" cy="3559278"/>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dirty="0">
                <a:solidFill>
                  <a:schemeClr val="accent5">
                    <a:lumMod val="50000"/>
                  </a:schemeClr>
                </a:solidFill>
                <a:latin typeface="HGP創英角ﾎﾟｯﾌﾟ体" panose="040B0A00000000000000" pitchFamily="50" charset="-128"/>
                <a:ea typeface="HGP創英角ﾎﾟｯﾌﾟ体" panose="040B0A00000000000000" pitchFamily="50" charset="-128"/>
              </a:rPr>
              <a:t>「対人関係の問題解決を進めていく場」だから</a:t>
            </a:r>
            <a:endParaRPr lang="en-US" altLang="ja-JP" sz="2400" dirty="0">
              <a:solidFill>
                <a:schemeClr val="accent5">
                  <a:lumMod val="50000"/>
                </a:schemeClr>
              </a:solidFill>
              <a:latin typeface="HGP創英角ﾎﾟｯﾌﾟ体" panose="040B0A00000000000000" pitchFamily="50" charset="-128"/>
              <a:ea typeface="HGP創英角ﾎﾟｯﾌﾟ体" panose="040B0A00000000000000" pitchFamily="50" charset="-128"/>
            </a:endParaRPr>
          </a:p>
          <a:p>
            <a:endParaRPr lang="en-US" altLang="ja-JP" sz="2400" dirty="0">
              <a:solidFill>
                <a:schemeClr val="accent5">
                  <a:lumMod val="50000"/>
                </a:schemeClr>
              </a:solidFill>
              <a:latin typeface="HGP創英角ﾎﾟｯﾌﾟ体" panose="040B0A00000000000000" pitchFamily="50" charset="-128"/>
              <a:ea typeface="HGP創英角ﾎﾟｯﾌﾟ体" panose="040B0A00000000000000" pitchFamily="50" charset="-128"/>
            </a:endParaRPr>
          </a:p>
          <a:p>
            <a:r>
              <a:rPr lang="ja-JP" altLang="en-US" sz="2400" dirty="0">
                <a:solidFill>
                  <a:schemeClr val="accent5">
                    <a:lumMod val="50000"/>
                  </a:schemeClr>
                </a:solidFill>
                <a:latin typeface="HGP創英角ﾎﾟｯﾌﾟ体" panose="040B0A00000000000000" pitchFamily="50" charset="-128"/>
                <a:ea typeface="HGP創英角ﾎﾟｯﾌﾟ体" panose="040B0A00000000000000" pitchFamily="50" charset="-128"/>
              </a:rPr>
              <a:t>●</a:t>
            </a:r>
            <a:r>
              <a:rPr lang="ja-JP" altLang="en-US" sz="2400" dirty="0">
                <a:solidFill>
                  <a:schemeClr val="accent5">
                    <a:lumMod val="50000"/>
                  </a:schemeClr>
                </a:solidFill>
                <a:latin typeface="HGS創英角ﾎﾟｯﾌﾟ体" panose="040B0A00000000000000" pitchFamily="50" charset="-128"/>
                <a:ea typeface="HGS創英角ﾎﾟｯﾌﾟ体" panose="040B0A00000000000000" pitchFamily="50" charset="-128"/>
              </a:rPr>
              <a:t>「信頼できる仲間がいる安心できる居場所」に通い続ける事で回復。</a:t>
            </a:r>
            <a:endParaRPr lang="en-US" altLang="ja-JP" sz="2400" dirty="0">
              <a:solidFill>
                <a:schemeClr val="accent5">
                  <a:lumMod val="50000"/>
                </a:schemeClr>
              </a:solidFill>
              <a:latin typeface="HGS創英角ﾎﾟｯﾌﾟ体" panose="040B0A00000000000000" pitchFamily="50" charset="-128"/>
              <a:ea typeface="HGS創英角ﾎﾟｯﾌﾟ体" panose="040B0A00000000000000" pitchFamily="50" charset="-128"/>
            </a:endParaRPr>
          </a:p>
          <a:p>
            <a:endParaRPr lang="en-US" altLang="ja-JP" sz="2400" dirty="0">
              <a:solidFill>
                <a:schemeClr val="accent5">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accent5">
                    <a:lumMod val="50000"/>
                  </a:schemeClr>
                </a:solidFill>
                <a:latin typeface="HGS創英角ﾎﾟｯﾌﾟ体" panose="040B0A00000000000000" pitchFamily="50" charset="-128"/>
                <a:ea typeface="HGS創英角ﾎﾟｯﾌﾟ体" panose="040B0A00000000000000" pitchFamily="50" charset="-128"/>
              </a:rPr>
              <a:t>●</a:t>
            </a:r>
            <a:r>
              <a:rPr lang="ja-JP" altLang="en-US" sz="2400" dirty="0">
                <a:solidFill>
                  <a:schemeClr val="accent5">
                    <a:lumMod val="50000"/>
                  </a:schemeClr>
                </a:solidFill>
                <a:latin typeface="HG創英角ﾎﾟｯﾌﾟ体" panose="040B0A09000000000000" pitchFamily="49" charset="-128"/>
                <a:ea typeface="HG創英角ﾎﾟｯﾌﾟ体" panose="040B0A09000000000000" pitchFamily="49" charset="-128"/>
              </a:rPr>
              <a:t>「正直な気持ちを安心して話せる場所」をもてれば依存物質、行為が</a:t>
            </a:r>
            <a:endParaRPr lang="en-US" altLang="ja-JP" sz="2400" dirty="0">
              <a:solidFill>
                <a:schemeClr val="accent5">
                  <a:lumMod val="50000"/>
                </a:schemeClr>
              </a:solidFill>
              <a:latin typeface="HG創英角ﾎﾟｯﾌﾟ体" panose="040B0A09000000000000" pitchFamily="49" charset="-128"/>
              <a:ea typeface="HG創英角ﾎﾟｯﾌﾟ体" panose="040B0A09000000000000" pitchFamily="49" charset="-128"/>
            </a:endParaRPr>
          </a:p>
          <a:p>
            <a:r>
              <a:rPr kumimoji="1" lang="ja-JP" altLang="en-US" sz="2400" dirty="0">
                <a:solidFill>
                  <a:schemeClr val="accent5">
                    <a:lumMod val="50000"/>
                  </a:schemeClr>
                </a:solidFill>
                <a:latin typeface="HG創英角ﾎﾟｯﾌﾟ体" panose="040B0A09000000000000" pitchFamily="49" charset="-128"/>
                <a:ea typeface="HG創英角ﾎﾟｯﾌﾟ体" panose="040B0A09000000000000" pitchFamily="49" charset="-128"/>
              </a:rPr>
              <a:t>　 不必要になって行く</a:t>
            </a:r>
            <a:endParaRPr kumimoji="1" lang="en-US" altLang="ja-JP" sz="2400" dirty="0">
              <a:solidFill>
                <a:schemeClr val="accent5">
                  <a:lumMod val="50000"/>
                </a:schemeClr>
              </a:solidFill>
              <a:latin typeface="HG創英角ﾎﾟｯﾌﾟ体" panose="040B0A09000000000000" pitchFamily="49" charset="-128"/>
              <a:ea typeface="HG創英角ﾎﾟｯﾌﾟ体" panose="040B0A09000000000000" pitchFamily="49" charset="-128"/>
            </a:endParaRPr>
          </a:p>
          <a:p>
            <a:endParaRPr kumimoji="1" lang="en-US" altLang="ja-JP" sz="2400" dirty="0">
              <a:solidFill>
                <a:schemeClr val="accent5">
                  <a:lumMod val="50000"/>
                </a:schemeClr>
              </a:solidFill>
              <a:latin typeface="HG創英角ﾎﾟｯﾌﾟ体" panose="040B0A09000000000000" pitchFamily="49" charset="-128"/>
              <a:ea typeface="HG創英角ﾎﾟｯﾌﾟ体" panose="040B0A09000000000000" pitchFamily="49" charset="-128"/>
            </a:endParaRPr>
          </a:p>
          <a:p>
            <a:r>
              <a:rPr lang="ja-JP" altLang="en-US" sz="2400" dirty="0">
                <a:solidFill>
                  <a:srgbClr val="FF0000"/>
                </a:solidFill>
                <a:latin typeface="HG創英角ﾎﾟｯﾌﾟ体" panose="040B0A09000000000000" pitchFamily="49" charset="-128"/>
                <a:ea typeface="HG創英角ﾎﾟｯﾌﾟ体" panose="040B0A09000000000000" pitchFamily="49" charset="-128"/>
              </a:rPr>
              <a:t>🌸人を癒すのは人です！更に共通した苦しみを経験し回復に励んでる仲間です！</a:t>
            </a:r>
            <a:endParaRPr kumimoji="1" lang="ja-JP" altLang="en-US" sz="2400" dirty="0">
              <a:solidFill>
                <a:srgbClr val="FF0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88974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7F74620-6656-4459-A22A-BD1E52CC4EB3}"/>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8" name="リボン: 上に曲がる 7">
            <a:extLst>
              <a:ext uri="{FF2B5EF4-FFF2-40B4-BE49-F238E27FC236}">
                <a16:creationId xmlns:a16="http://schemas.microsoft.com/office/drawing/2014/main" id="{C52C3871-72FF-45C4-8D0F-9273B8529DFE}"/>
              </a:ext>
            </a:extLst>
          </p:cNvPr>
          <p:cNvSpPr/>
          <p:nvPr/>
        </p:nvSpPr>
        <p:spPr>
          <a:xfrm>
            <a:off x="610883" y="521109"/>
            <a:ext cx="10970234" cy="1020417"/>
          </a:xfrm>
          <a:prstGeom prst="ribbon2">
            <a:avLst>
              <a:gd name="adj1" fmla="val 16667"/>
              <a:gd name="adj2" fmla="val 75000"/>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accent5">
                    <a:lumMod val="50000"/>
                  </a:schemeClr>
                </a:solidFill>
                <a:latin typeface="HG創英角ﾎﾟｯﾌﾟ体" panose="040B0A09000000000000" pitchFamily="49" charset="-128"/>
                <a:ea typeface="HG創英角ﾎﾟｯﾌﾟ体" panose="040B0A09000000000000" pitchFamily="49" charset="-128"/>
              </a:rPr>
              <a:t>家族の役割</a:t>
            </a:r>
            <a:endParaRPr kumimoji="1" lang="ja-JP" altLang="en-US" sz="3600" dirty="0">
              <a:solidFill>
                <a:schemeClr val="accent5">
                  <a:lumMod val="50000"/>
                </a:schemeClr>
              </a:solidFill>
              <a:latin typeface="HG創英角ﾎﾟｯﾌﾟ体" panose="040B0A09000000000000" pitchFamily="49" charset="-128"/>
              <a:ea typeface="HG創英角ﾎﾟｯﾌﾟ体" panose="040B0A09000000000000" pitchFamily="49" charset="-128"/>
            </a:endParaRPr>
          </a:p>
        </p:txBody>
      </p:sp>
      <p:sp>
        <p:nvSpPr>
          <p:cNvPr id="9" name="四角形: 上の 2 つの角を切り取る 8">
            <a:extLst>
              <a:ext uri="{FF2B5EF4-FFF2-40B4-BE49-F238E27FC236}">
                <a16:creationId xmlns:a16="http://schemas.microsoft.com/office/drawing/2014/main" id="{386FE2ED-873D-4E95-BF0D-F0D210DC292B}"/>
              </a:ext>
            </a:extLst>
          </p:cNvPr>
          <p:cNvSpPr/>
          <p:nvPr/>
        </p:nvSpPr>
        <p:spPr>
          <a:xfrm>
            <a:off x="1848463" y="1769805"/>
            <a:ext cx="8495071" cy="3215149"/>
          </a:xfrm>
          <a:prstGeom prst="snip2SameRect">
            <a:avLst/>
          </a:prstGeom>
          <a:solidFill>
            <a:schemeClr val="bg1">
              <a:lumMod val="9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a:t>
            </a:r>
            <a:r>
              <a:rPr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依存症について学びましょう！</a:t>
            </a:r>
            <a:endParaRPr lang="en-US" altLang="ja-JP" sz="2400" dirty="0">
              <a:solidFill>
                <a:schemeClr val="tx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 ・・・問題解決のための知識を得る</a:t>
            </a:r>
            <a:endParaRPr lang="en-US" altLang="ja-JP" sz="2400" dirty="0">
              <a:solidFill>
                <a:schemeClr val="tx2">
                  <a:lumMod val="50000"/>
                </a:schemeClr>
              </a:solidFill>
              <a:latin typeface="HGS創英角ﾎﾟｯﾌﾟ体" panose="040B0A00000000000000" pitchFamily="50" charset="-128"/>
              <a:ea typeface="HGS創英角ﾎﾟｯﾌﾟ体" panose="040B0A00000000000000" pitchFamily="50" charset="-128"/>
            </a:endParaRPr>
          </a:p>
          <a:p>
            <a:r>
              <a:rPr kumimoji="1"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a:t>
            </a:r>
            <a:r>
              <a:rPr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依存症者に対する適切な対応を身につけましょう！</a:t>
            </a:r>
            <a:endParaRPr lang="en-US" altLang="ja-JP" sz="2400" dirty="0">
              <a:solidFill>
                <a:schemeClr val="tx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 ・・・適切な対応をとる事により本人は対応出来る</a:t>
            </a:r>
            <a:endParaRPr lang="en-US" altLang="ja-JP" sz="2400" dirty="0">
              <a:solidFill>
                <a:schemeClr val="tx2">
                  <a:lumMod val="50000"/>
                </a:schemeClr>
              </a:solidFill>
              <a:latin typeface="HGS創英角ﾎﾟｯﾌﾟ体" panose="040B0A00000000000000" pitchFamily="50" charset="-128"/>
              <a:ea typeface="HGS創英角ﾎﾟｯﾌﾟ体" panose="040B0A00000000000000" pitchFamily="50" charset="-128"/>
            </a:endParaRPr>
          </a:p>
          <a:p>
            <a:r>
              <a:rPr kumimoji="1"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a:t>
            </a:r>
            <a:r>
              <a:rPr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家族が人とつながり、元気を取り戻しましょう！</a:t>
            </a:r>
            <a:endParaRPr lang="en-US" altLang="ja-JP" sz="2400" dirty="0">
              <a:solidFill>
                <a:schemeClr val="tx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・・・同じ経験をしている仲間と出会うため、</a:t>
            </a:r>
            <a:endParaRPr lang="en-US" altLang="ja-JP" sz="2400" dirty="0">
              <a:solidFill>
                <a:schemeClr val="tx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rPr>
              <a:t>家族会や自助グループに繋がる事で可能になる</a:t>
            </a:r>
            <a:endParaRPr kumimoji="1" lang="ja-JP" altLang="en-US" sz="2400" dirty="0">
              <a:solidFill>
                <a:schemeClr val="tx2">
                  <a:lumMod val="5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1276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27DFB96-D548-4658-816B-5BAE472F4F01}"/>
              </a:ext>
            </a:extLst>
          </p:cNvPr>
          <p:cNvSpPr txBox="1"/>
          <p:nvPr/>
        </p:nvSpPr>
        <p:spPr>
          <a:xfrm>
            <a:off x="98323" y="206477"/>
            <a:ext cx="12241161" cy="2677656"/>
          </a:xfrm>
          <a:prstGeom prst="rect">
            <a:avLst/>
          </a:prstGeom>
          <a:noFill/>
        </p:spPr>
        <p:txBody>
          <a:bodyPr wrap="square">
            <a:spAutoFit/>
          </a:bodyPr>
          <a:lstStyle/>
          <a:p>
            <a:r>
              <a:rPr lang="ja-JP" altLang="en-US" sz="2800" dirty="0">
                <a:latin typeface="HGS創英角ﾎﾟｯﾌﾟ体" panose="040B0A00000000000000" pitchFamily="50" charset="-128"/>
                <a:ea typeface="HGS創英角ﾎﾟｯﾌﾟ体" panose="040B0A00000000000000" pitchFamily="50" charset="-128"/>
              </a:rPr>
              <a:t>◎</a:t>
            </a:r>
            <a:r>
              <a:rPr lang="en-US" altLang="ja-JP" sz="2800" dirty="0">
                <a:latin typeface="HGS創英角ﾎﾟｯﾌﾟ体" panose="040B0A00000000000000" pitchFamily="50" charset="-128"/>
                <a:ea typeface="HGS創英角ﾎﾟｯﾌﾟ体" panose="040B0A00000000000000" pitchFamily="50" charset="-128"/>
              </a:rPr>
              <a:t> </a:t>
            </a:r>
            <a:r>
              <a:rPr lang="ja-JP" altLang="en-US" sz="2800" dirty="0">
                <a:latin typeface="HGS創英角ﾎﾟｯﾌﾟ体" panose="040B0A00000000000000" pitchFamily="50" charset="-128"/>
                <a:ea typeface="HGS創英角ﾎﾟｯﾌﾟ体" panose="040B0A00000000000000" pitchFamily="50" charset="-128"/>
              </a:rPr>
              <a:t>依存症は</a:t>
            </a:r>
            <a:r>
              <a:rPr lang="en-US" altLang="ja-JP" sz="2800" dirty="0">
                <a:latin typeface="HGS創英角ﾎﾟｯﾌﾟ体" panose="040B0A00000000000000" pitchFamily="50" charset="-128"/>
                <a:ea typeface="HGS創英角ﾎﾟｯﾌﾟ体" panose="040B0A00000000000000" pitchFamily="50" charset="-128"/>
              </a:rPr>
              <a:t>!?</a:t>
            </a:r>
          </a:p>
          <a:p>
            <a:r>
              <a:rPr lang="ja-JP" altLang="en-US" sz="2800" dirty="0">
                <a:latin typeface="HGS創英角ﾎﾟｯﾌﾟ体" panose="040B0A00000000000000" pitchFamily="50" charset="-128"/>
                <a:ea typeface="HGS創英角ﾎﾟｯﾌﾟ体" panose="040B0A00000000000000" pitchFamily="50" charset="-128"/>
              </a:rPr>
              <a:t>・誰でもなりうる、ありふれた病気です。</a:t>
            </a:r>
            <a:endParaRPr lang="en-US" altLang="ja-JP" sz="2800" dirty="0">
              <a:latin typeface="HGS創英角ﾎﾟｯﾌﾟ体" panose="040B0A00000000000000" pitchFamily="50" charset="-128"/>
              <a:ea typeface="HGS創英角ﾎﾟｯﾌﾟ体" panose="040B0A00000000000000" pitchFamily="50" charset="-128"/>
            </a:endParaRPr>
          </a:p>
          <a:p>
            <a:r>
              <a:rPr lang="ja-JP" altLang="en-US" sz="2800" dirty="0">
                <a:latin typeface="HGS創英角ﾎﾟｯﾌﾟ体" panose="040B0A00000000000000" pitchFamily="50" charset="-128"/>
                <a:ea typeface="HGS創英角ﾎﾟｯﾌﾟ体" panose="040B0A00000000000000" pitchFamily="50" charset="-128"/>
              </a:rPr>
              <a:t>・多くの認識は「意志の問題」「我慢の問題」 とし誤って捉えられる。 </a:t>
            </a:r>
            <a:endParaRPr lang="en-US" altLang="ja-JP" sz="2800" dirty="0">
              <a:latin typeface="HGS創英角ﾎﾟｯﾌﾟ体" panose="040B0A00000000000000" pitchFamily="50" charset="-128"/>
              <a:ea typeface="HGS創英角ﾎﾟｯﾌﾟ体" panose="040B0A00000000000000" pitchFamily="50" charset="-128"/>
            </a:endParaRPr>
          </a:p>
          <a:p>
            <a:r>
              <a:rPr lang="ja-JP" altLang="en-US" sz="2800" dirty="0">
                <a:latin typeface="HGS創英角ﾎﾟｯﾌﾟ体" panose="040B0A00000000000000" pitchFamily="50" charset="-128"/>
                <a:ea typeface="HGS創英角ﾎﾟｯﾌﾟ体" panose="040B0A00000000000000" pitchFamily="50" charset="-128"/>
              </a:rPr>
              <a:t>・</a:t>
            </a:r>
            <a:r>
              <a:rPr lang="en-US" altLang="ja-JP" sz="2800" dirty="0">
                <a:latin typeface="HGS創英角ﾎﾟｯﾌﾟ体" panose="040B0A00000000000000" pitchFamily="50" charset="-128"/>
                <a:ea typeface="HGS創英角ﾎﾟｯﾌﾟ体" panose="040B0A00000000000000" pitchFamily="50" charset="-128"/>
              </a:rPr>
              <a:t> </a:t>
            </a:r>
            <a:r>
              <a:rPr lang="ja-JP" altLang="en-US" sz="2800" dirty="0">
                <a:latin typeface="HGS創英角ﾎﾟｯﾌﾟ体" panose="040B0A00000000000000" pitchFamily="50" charset="-128"/>
                <a:ea typeface="HGS創英角ﾎﾟｯﾌﾟ体" panose="040B0A00000000000000" pitchFamily="50" charset="-128"/>
              </a:rPr>
              <a:t>意志やがまんで止められない病気。</a:t>
            </a:r>
            <a:endParaRPr lang="en-US" altLang="ja-JP" sz="2800" dirty="0">
              <a:latin typeface="HGS創英角ﾎﾟｯﾌﾟ体" panose="040B0A00000000000000" pitchFamily="50" charset="-128"/>
              <a:ea typeface="HGS創英角ﾎﾟｯﾌﾟ体" panose="040B0A00000000000000" pitchFamily="50" charset="-128"/>
            </a:endParaRPr>
          </a:p>
          <a:p>
            <a:endParaRPr lang="en-US" altLang="ja-JP" sz="2800" dirty="0">
              <a:latin typeface="HGS創英角ﾎﾟｯﾌﾟ体" panose="040B0A00000000000000" pitchFamily="50" charset="-128"/>
              <a:ea typeface="HGS創英角ﾎﾟｯﾌﾟ体" panose="040B0A00000000000000" pitchFamily="50" charset="-128"/>
            </a:endParaRPr>
          </a:p>
          <a:p>
            <a:r>
              <a:rPr lang="ja-JP" altLang="en-US" sz="2800" dirty="0">
                <a:latin typeface="HGS創英角ﾎﾟｯﾌﾟ体" panose="040B0A00000000000000" pitchFamily="50" charset="-128"/>
                <a:ea typeface="HGS創英角ﾎﾟｯﾌﾟ体" panose="040B0A00000000000000" pitchFamily="50" charset="-128"/>
              </a:rPr>
              <a:t>依存症は病気です！</a:t>
            </a:r>
            <a:endParaRPr lang="en-US" altLang="ja-JP" sz="2800" dirty="0">
              <a:latin typeface="HGS創英角ﾎﾟｯﾌﾟ体" panose="040B0A00000000000000" pitchFamily="50" charset="-128"/>
              <a:ea typeface="HGS創英角ﾎﾟｯﾌﾟ体" panose="040B0A00000000000000" pitchFamily="50" charset="-128"/>
            </a:endParaRPr>
          </a:p>
        </p:txBody>
      </p:sp>
      <p:sp>
        <p:nvSpPr>
          <p:cNvPr id="6" name="四角形: 角を丸くする 5">
            <a:extLst>
              <a:ext uri="{FF2B5EF4-FFF2-40B4-BE49-F238E27FC236}">
                <a16:creationId xmlns:a16="http://schemas.microsoft.com/office/drawing/2014/main" id="{B93932DA-C4EE-4875-B8E5-76F37187B5E6}"/>
              </a:ext>
            </a:extLst>
          </p:cNvPr>
          <p:cNvSpPr/>
          <p:nvPr/>
        </p:nvSpPr>
        <p:spPr>
          <a:xfrm>
            <a:off x="235974" y="2939844"/>
            <a:ext cx="11562735" cy="2677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800" dirty="0">
                <a:latin typeface="HGS創英角ﾎﾟｯﾌﾟ体" panose="040B0A00000000000000" pitchFamily="50" charset="-128"/>
                <a:ea typeface="HGS創英角ﾎﾟｯﾌﾟ体" panose="040B0A00000000000000" pitchFamily="50" charset="-128"/>
              </a:rPr>
              <a:t>・懲らしめて回復する病気は ありません。むしろ悪化します。</a:t>
            </a:r>
            <a:endParaRPr lang="en-US" altLang="ja-JP" sz="2800" dirty="0">
              <a:latin typeface="HGS創英角ﾎﾟｯﾌﾟ体" panose="040B0A00000000000000" pitchFamily="50" charset="-128"/>
              <a:ea typeface="HGS創英角ﾎﾟｯﾌﾟ体" panose="040B0A00000000000000" pitchFamily="50" charset="-128"/>
            </a:endParaRPr>
          </a:p>
          <a:p>
            <a:r>
              <a:rPr lang="ja-JP" altLang="en-US" sz="2800" dirty="0">
                <a:latin typeface="HGS創英角ﾎﾟｯﾌﾟ体" panose="040B0A00000000000000" pitchFamily="50" charset="-128"/>
                <a:ea typeface="HGS創英角ﾎﾟｯﾌﾟ体" panose="040B0A00000000000000" pitchFamily="50" charset="-128"/>
              </a:rPr>
              <a:t>・回復を望むのであれば、「患者」 として支援することが必要です。</a:t>
            </a:r>
          </a:p>
        </p:txBody>
      </p:sp>
    </p:spTree>
    <p:extLst>
      <p:ext uri="{BB962C8B-B14F-4D97-AF65-F5344CB8AC3E}">
        <p14:creationId xmlns:p14="http://schemas.microsoft.com/office/powerpoint/2010/main" val="267761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4C7607DC-9910-4560-8B81-C71ECEAF00E1}"/>
              </a:ext>
            </a:extLst>
          </p:cNvPr>
          <p:cNvPicPr>
            <a:picLocks noGrp="1" noChangeAspect="1"/>
          </p:cNvPicPr>
          <p:nvPr>
            <p:ph idx="1"/>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47484" y="0"/>
            <a:ext cx="12339484" cy="6858000"/>
          </a:xfrm>
        </p:spPr>
      </p:pic>
      <p:sp>
        <p:nvSpPr>
          <p:cNvPr id="6" name="四角形: 角を丸くする 5">
            <a:extLst>
              <a:ext uri="{FF2B5EF4-FFF2-40B4-BE49-F238E27FC236}">
                <a16:creationId xmlns:a16="http://schemas.microsoft.com/office/drawing/2014/main" id="{E127016C-818A-487B-B683-937B68791739}"/>
              </a:ext>
            </a:extLst>
          </p:cNvPr>
          <p:cNvSpPr/>
          <p:nvPr/>
        </p:nvSpPr>
        <p:spPr>
          <a:xfrm>
            <a:off x="188608" y="161847"/>
            <a:ext cx="11179277" cy="6211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○依存症の特徴</a:t>
            </a:r>
            <a:endParaRPr lang="en-US" altLang="ja-JP" sz="3600" dirty="0">
              <a:solidFill>
                <a:srgbClr val="FFC000"/>
              </a:solidFill>
              <a:latin typeface="HGS創英角ﾎﾟｯﾌﾟ体" panose="040B0A00000000000000" pitchFamily="50" charset="-128"/>
              <a:ea typeface="HGS創英角ﾎﾟｯﾌﾟ体" panose="040B0A00000000000000" pitchFamily="50" charset="-128"/>
            </a:endParaRPr>
          </a:p>
          <a:p>
            <a:r>
              <a:rPr lang="ja-JP" altLang="en-US" sz="3600" dirty="0">
                <a:latin typeface="HGS創英角ﾎﾟｯﾌﾟ体" panose="040B0A00000000000000" pitchFamily="50" charset="-128"/>
                <a:ea typeface="HGS創英角ﾎﾟｯﾌﾟ体" panose="040B0A00000000000000" pitchFamily="50" charset="-128"/>
              </a:rPr>
              <a:t>☆かつて快感を得られた物や行為でも 繰り返すうちに、快感は小さく弱く成って行く。</a:t>
            </a:r>
            <a:endParaRPr lang="en-US" altLang="ja-JP" sz="3600" dirty="0">
              <a:latin typeface="HGS創英角ﾎﾟｯﾌﾟ体" panose="040B0A00000000000000" pitchFamily="50" charset="-128"/>
              <a:ea typeface="HGS創英角ﾎﾟｯﾌﾟ体" panose="040B0A00000000000000" pitchFamily="50" charset="-128"/>
            </a:endParaRPr>
          </a:p>
          <a:p>
            <a:r>
              <a:rPr lang="ja-JP" altLang="en-US" sz="3600" dirty="0">
                <a:latin typeface="HGS創英角ﾎﾟｯﾌﾟ体" panose="040B0A00000000000000" pitchFamily="50" charset="-128"/>
                <a:ea typeface="HGS創英角ﾎﾟｯﾌﾟ体" panose="040B0A00000000000000" pitchFamily="50" charset="-128"/>
              </a:rPr>
              <a:t>☆同じ快感を得る為には、より強い刺激が必要 ！ ☆最終的には快感が得られなくても、止められなくなる。 </a:t>
            </a:r>
            <a:endParaRPr lang="en-US" altLang="ja-JP" sz="3600" dirty="0">
              <a:latin typeface="HGS創英角ﾎﾟｯﾌﾟ体" panose="040B0A00000000000000" pitchFamily="50" charset="-128"/>
              <a:ea typeface="HGS創英角ﾎﾟｯﾌﾟ体" panose="040B0A00000000000000" pitchFamily="50" charset="-128"/>
            </a:endParaRPr>
          </a:p>
          <a:p>
            <a:r>
              <a:rPr lang="ja-JP" altLang="en-US" sz="3600" dirty="0">
                <a:latin typeface="HGS創英角ﾎﾟｯﾌﾟ体" panose="040B0A00000000000000" pitchFamily="50" charset="-128"/>
                <a:ea typeface="HGS創英角ﾎﾟｯﾌﾟ体" panose="040B0A00000000000000" pitchFamily="50" charset="-128"/>
              </a:rPr>
              <a:t>☆「やる気が出なくて我慢出来ない」という、強い欲求不満状態が慢性的にみられるようになる。</a:t>
            </a:r>
            <a:endParaRPr lang="en-US" altLang="ja-JP" sz="3600" dirty="0">
              <a:latin typeface="HGS創英角ﾎﾟｯﾌﾟ体" panose="040B0A00000000000000" pitchFamily="50" charset="-128"/>
              <a:ea typeface="HGS創英角ﾎﾟｯﾌﾟ体" panose="040B0A00000000000000" pitchFamily="50" charset="-128"/>
            </a:endParaRPr>
          </a:p>
          <a:p>
            <a:r>
              <a:rPr lang="ja-JP" altLang="en-US" sz="3600" dirty="0">
                <a:latin typeface="HGS創英角ﾎﾟｯﾌﾟ体" panose="040B0A00000000000000" pitchFamily="50" charset="-128"/>
                <a:ea typeface="HGS創英角ﾎﾟｯﾌﾟ体" panose="040B0A00000000000000" pitchFamily="50" charset="-128"/>
              </a:rPr>
              <a:t> 気がついた時には、素面ではストレスに耐えられない人になっている！</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4619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ABA22DB-6005-4F87-AC21-6073ABD8CAC6}"/>
              </a:ext>
            </a:extLst>
          </p:cNvPr>
          <p:cNvSpPr txBox="1"/>
          <p:nvPr/>
        </p:nvSpPr>
        <p:spPr>
          <a:xfrm>
            <a:off x="776748" y="385605"/>
            <a:ext cx="7138220" cy="707886"/>
          </a:xfrm>
          <a:prstGeom prst="rect">
            <a:avLst/>
          </a:prstGeom>
          <a:noFill/>
        </p:spPr>
        <p:txBody>
          <a:bodyPr wrap="square">
            <a:spAutoFit/>
          </a:bodyPr>
          <a:lstStyle/>
          <a:p>
            <a:r>
              <a:rPr lang="ja-JP" altLang="en-US" sz="4000" dirty="0">
                <a:solidFill>
                  <a:schemeClr val="accent6">
                    <a:lumMod val="75000"/>
                  </a:schemeClr>
                </a:solidFill>
                <a:latin typeface="HG創英角ﾎﾟｯﾌﾟ体" panose="040B0A09000000000000" pitchFamily="49" charset="-128"/>
                <a:ea typeface="HG創英角ﾎﾟｯﾌﾟ体" panose="040B0A09000000000000" pitchFamily="49" charset="-128"/>
              </a:rPr>
              <a:t>依存症の最大の問題は？</a:t>
            </a:r>
          </a:p>
        </p:txBody>
      </p:sp>
      <p:sp>
        <p:nvSpPr>
          <p:cNvPr id="6" name="四角形: 角を丸くする 5">
            <a:extLst>
              <a:ext uri="{FF2B5EF4-FFF2-40B4-BE49-F238E27FC236}">
                <a16:creationId xmlns:a16="http://schemas.microsoft.com/office/drawing/2014/main" id="{CF83D881-CA1E-49C2-A745-B85806B5D32C}"/>
              </a:ext>
            </a:extLst>
          </p:cNvPr>
          <p:cNvSpPr/>
          <p:nvPr/>
        </p:nvSpPr>
        <p:spPr>
          <a:xfrm>
            <a:off x="206477" y="1310460"/>
            <a:ext cx="11779046" cy="5161935"/>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a:t>
            </a:r>
            <a:r>
              <a:rPr lang="en-US" altLang="ja-JP"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 </a:t>
            </a:r>
            <a:r>
              <a:rPr lang="ja-JP" altLang="en-US"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依存症の最大の問題は何でしょう？ </a:t>
            </a:r>
            <a:endParaRPr lang="en-US" altLang="ja-JP"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endParaRPr>
          </a:p>
          <a:p>
            <a:r>
              <a:rPr lang="en-US" altLang="ja-JP"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 </a:t>
            </a:r>
            <a:r>
              <a:rPr lang="ja-JP" altLang="en-US"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それは依存症が続けば続くほどストレスに</a:t>
            </a:r>
            <a:endParaRPr lang="en-US" altLang="ja-JP"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　 弱くなっていく事です。</a:t>
            </a:r>
            <a:endParaRPr lang="en-US" altLang="ja-JP"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endParaRPr>
          </a:p>
          <a:p>
            <a:endParaRPr lang="en-US" altLang="ja-JP"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 ・そしてその物質や行為無しでは当たり前に出来てた事も出来なくなっていきます。</a:t>
            </a:r>
            <a:endParaRPr lang="en-US" altLang="ja-JP"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・それは「やる気の無さ」や「甘え」と 誤解されてしまいます。 そして、周囲の人との間に深い溝ができて</a:t>
            </a:r>
            <a:r>
              <a:rPr lang="ja-JP" altLang="en-US" sz="3600" dirty="0">
                <a:solidFill>
                  <a:srgbClr val="FF0000"/>
                </a:solidFill>
                <a:latin typeface="HGS創英角ﾎﾟｯﾌﾟ体" panose="040B0A00000000000000" pitchFamily="50" charset="-128"/>
                <a:ea typeface="HGS創英角ﾎﾟｯﾌﾟ体" panose="040B0A00000000000000" pitchFamily="50" charset="-128"/>
              </a:rPr>
              <a:t>孤立</a:t>
            </a:r>
            <a:r>
              <a:rPr lang="ja-JP" altLang="en-US"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します。</a:t>
            </a:r>
            <a:r>
              <a:rPr lang="ja-JP" altLang="en-US" sz="3600" dirty="0">
                <a:solidFill>
                  <a:srgbClr val="FF0000"/>
                </a:solidFill>
                <a:latin typeface="HGS創英角ﾎﾟｯﾌﾟ体" panose="040B0A00000000000000" pitchFamily="50" charset="-128"/>
                <a:ea typeface="HGS創英角ﾎﾟｯﾌﾟ体" panose="040B0A00000000000000" pitchFamily="50" charset="-128"/>
              </a:rPr>
              <a:t>孤立は依存症を悪化</a:t>
            </a:r>
            <a:r>
              <a:rPr lang="ja-JP" altLang="en-US"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rPr>
              <a:t>させます！</a:t>
            </a:r>
            <a:endParaRPr kumimoji="1" lang="ja-JP" altLang="en-US" sz="3600" dirty="0">
              <a:solidFill>
                <a:schemeClr val="accent6">
                  <a:lumMod val="5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0021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9000"/>
            <a:lum/>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E69C1FF-F942-4521-89B6-5B143E741321}"/>
              </a:ext>
            </a:extLst>
          </p:cNvPr>
          <p:cNvSpPr/>
          <p:nvPr/>
        </p:nvSpPr>
        <p:spPr>
          <a:xfrm>
            <a:off x="599769" y="393290"/>
            <a:ext cx="10142444" cy="5919020"/>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200" b="1" dirty="0">
                <a:solidFill>
                  <a:schemeClr val="bg2"/>
                </a:solidFill>
                <a:latin typeface="HG創英角ﾎﾟｯﾌﾟ体" panose="040B0A09000000000000" pitchFamily="49" charset="-128"/>
                <a:ea typeface="HG創英角ﾎﾟｯﾌﾟ体" panose="040B0A09000000000000" pitchFamily="49" charset="-128"/>
              </a:rPr>
              <a:t>依存症治療における ４つの壁 </a:t>
            </a:r>
            <a:endParaRPr lang="en-US" altLang="ja-JP" sz="3200" b="1" dirty="0">
              <a:solidFill>
                <a:schemeClr val="bg2"/>
              </a:solidFill>
              <a:latin typeface="HG創英角ﾎﾟｯﾌﾟ体" panose="040B0A09000000000000" pitchFamily="49" charset="-128"/>
              <a:ea typeface="HG創英角ﾎﾟｯﾌﾟ体" panose="040B0A09000000000000" pitchFamily="49" charset="-128"/>
            </a:endParaRPr>
          </a:p>
          <a:p>
            <a:endParaRPr lang="en-US" altLang="ja-JP" sz="3200" b="1" dirty="0">
              <a:solidFill>
                <a:schemeClr val="bg2"/>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2"/>
                </a:solidFill>
                <a:latin typeface="HG創英角ﾎﾟｯﾌﾟ体" panose="040B0A09000000000000" pitchFamily="49" charset="-128"/>
                <a:ea typeface="HG創英角ﾎﾟｯﾌﾟ体" panose="040B0A09000000000000" pitchFamily="49" charset="-128"/>
              </a:rPr>
              <a:t>１．依存症は病気であると思えない。 </a:t>
            </a:r>
            <a:endParaRPr lang="en-US" altLang="ja-JP" sz="3200" b="1" dirty="0">
              <a:solidFill>
                <a:schemeClr val="bg2"/>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2"/>
                </a:solidFill>
                <a:latin typeface="HG創英角ﾎﾟｯﾌﾟ体" panose="040B0A09000000000000" pitchFamily="49" charset="-128"/>
                <a:ea typeface="HG創英角ﾎﾟｯﾌﾟ体" panose="040B0A09000000000000" pitchFamily="49" charset="-128"/>
              </a:rPr>
              <a:t>＊病気と理解できなければ正しい対応はできない。 </a:t>
            </a:r>
            <a:endParaRPr lang="en-US" altLang="ja-JP" sz="3200" b="1" dirty="0">
              <a:solidFill>
                <a:schemeClr val="bg2"/>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2"/>
                </a:solidFill>
                <a:latin typeface="HG創英角ﾎﾟｯﾌﾟ体" panose="040B0A09000000000000" pitchFamily="49" charset="-128"/>
                <a:ea typeface="HG創英角ﾎﾟｯﾌﾟ体" panose="040B0A09000000000000" pitchFamily="49" charset="-128"/>
              </a:rPr>
              <a:t>２．依存症は専門医療機関で診る疾患である。</a:t>
            </a:r>
            <a:endParaRPr lang="en-US" altLang="ja-JP" sz="3200" b="1" dirty="0">
              <a:solidFill>
                <a:schemeClr val="bg2"/>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2"/>
                </a:solidFill>
                <a:latin typeface="HG創英角ﾎﾟｯﾌﾟ体" panose="040B0A09000000000000" pitchFamily="49" charset="-128"/>
                <a:ea typeface="HG創英角ﾎﾟｯﾌﾟ体" panose="040B0A09000000000000" pitchFamily="49" charset="-128"/>
              </a:rPr>
              <a:t> ＊依存症は特別な病気ではない。</a:t>
            </a:r>
            <a:endParaRPr lang="en-US" altLang="ja-JP" sz="3200" b="1" dirty="0">
              <a:solidFill>
                <a:schemeClr val="bg2"/>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2"/>
                </a:solidFill>
                <a:latin typeface="HG創英角ﾎﾟｯﾌﾟ体" panose="040B0A09000000000000" pitchFamily="49" charset="-128"/>
                <a:ea typeface="HG創英角ﾎﾟｯﾌﾟ体" panose="040B0A09000000000000" pitchFamily="49" charset="-128"/>
              </a:rPr>
              <a:t>３．本人が止める気にならなければ治らない。</a:t>
            </a:r>
            <a:endParaRPr lang="en-US" altLang="ja-JP" sz="3200" b="1" dirty="0">
              <a:solidFill>
                <a:schemeClr val="bg2"/>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2"/>
                </a:solidFill>
                <a:latin typeface="HG創英角ﾎﾟｯﾌﾟ体" panose="040B0A09000000000000" pitchFamily="49" charset="-128"/>
                <a:ea typeface="HG創英角ﾎﾟｯﾌﾟ体" panose="040B0A09000000000000" pitchFamily="49" charset="-128"/>
              </a:rPr>
              <a:t> ＊動機づけこそが治療者の重要な役割である。 </a:t>
            </a:r>
            <a:endParaRPr lang="en-US" altLang="ja-JP" sz="3200" b="1" dirty="0">
              <a:solidFill>
                <a:schemeClr val="bg2"/>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2"/>
                </a:solidFill>
                <a:latin typeface="HG創英角ﾎﾟｯﾌﾟ体" panose="040B0A09000000000000" pitchFamily="49" charset="-128"/>
                <a:ea typeface="HG創英角ﾎﾟｯﾌﾟ体" panose="040B0A09000000000000" pitchFamily="49" charset="-128"/>
              </a:rPr>
              <a:t>４．依存症患者には厳しく接しなければならない。</a:t>
            </a:r>
            <a:endParaRPr lang="en-US" altLang="ja-JP" sz="3200" b="1" dirty="0">
              <a:solidFill>
                <a:schemeClr val="bg2"/>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2"/>
                </a:solidFill>
                <a:latin typeface="HG創英角ﾎﾟｯﾌﾟ体" panose="040B0A09000000000000" pitchFamily="49" charset="-128"/>
                <a:ea typeface="HG創英角ﾎﾟｯﾌﾟ体" panose="040B0A09000000000000" pitchFamily="49" charset="-128"/>
              </a:rPr>
              <a:t> ＊この対応には根拠はなく逆効果である</a:t>
            </a:r>
            <a:endParaRPr kumimoji="1" lang="ja-JP" altLang="en-US" sz="3200" b="1" dirty="0">
              <a:solidFill>
                <a:schemeClr val="bg2"/>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36643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76E009-AE77-49F9-AB8F-8DC545BF8759}"/>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8826" y="0"/>
            <a:ext cx="12260825" cy="6858000"/>
          </a:xfrm>
          <a:prstGeom prst="rect">
            <a:avLst/>
          </a:prstGeom>
        </p:spPr>
      </p:pic>
      <p:sp>
        <p:nvSpPr>
          <p:cNvPr id="7" name="小波 6">
            <a:extLst>
              <a:ext uri="{FF2B5EF4-FFF2-40B4-BE49-F238E27FC236}">
                <a16:creationId xmlns:a16="http://schemas.microsoft.com/office/drawing/2014/main" id="{AD52B310-8E7E-4298-8217-144CE3F46C9F}"/>
              </a:ext>
            </a:extLst>
          </p:cNvPr>
          <p:cNvSpPr/>
          <p:nvPr/>
        </p:nvSpPr>
        <p:spPr>
          <a:xfrm>
            <a:off x="1012722" y="1401097"/>
            <a:ext cx="9733936" cy="5456903"/>
          </a:xfrm>
          <a:prstGeom prst="doubleWave">
            <a:avLst>
              <a:gd name="adj1" fmla="val 6250"/>
              <a:gd name="adj2" fmla="val 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rPr>
              <a:t>１．コントロール障害を主とする病気である。 </a:t>
            </a:r>
            <a:endParaRPr lang="en-US" altLang="ja-JP"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rPr>
              <a:t>２．慢性・進行性・致死性の病気である。</a:t>
            </a:r>
            <a:endParaRPr lang="en-US" altLang="ja-JP"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rPr>
              <a:t>３．否認がおこる病気である。 </a:t>
            </a:r>
            <a:endParaRPr lang="en-US" altLang="ja-JP"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rPr>
              <a:t>４．さまざまな問題を引き起こす病気である。 </a:t>
            </a:r>
            <a:endParaRPr lang="en-US" altLang="ja-JP"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rPr>
              <a:t>５．家族を巻き込む病気である。 </a:t>
            </a:r>
            <a:endParaRPr lang="en-US" altLang="ja-JP"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rPr>
              <a:t>６．背景に対人関係障害が存在する事が有る病気である。 </a:t>
            </a:r>
            <a:endParaRPr lang="en-US" altLang="ja-JP"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rPr>
              <a:t>７．ストレスに弱くなっていく病気である。</a:t>
            </a:r>
            <a:endParaRPr lang="en-US" altLang="ja-JP"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rPr>
              <a:t>８．誤解と偏見を持たれやすい病気である。 </a:t>
            </a:r>
            <a:endParaRPr lang="en-US" altLang="ja-JP"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tx1">
                    <a:lumMod val="95000"/>
                    <a:lumOff val="5000"/>
                  </a:schemeClr>
                </a:solidFill>
                <a:latin typeface="HGS創英角ﾎﾟｯﾌﾟ体" panose="040B0A00000000000000" pitchFamily="50" charset="-128"/>
                <a:ea typeface="HGS創英角ﾎﾟｯﾌﾟ体" panose="040B0A00000000000000" pitchFamily="50" charset="-128"/>
              </a:rPr>
              <a:t>９．適切な治療・支援により回復する病気</a:t>
            </a:r>
            <a:r>
              <a:rPr lang="ja-JP" altLang="en-US" sz="2800" b="1" dirty="0">
                <a:latin typeface="HGS創英角ﾎﾟｯﾌﾟ体" panose="040B0A00000000000000" pitchFamily="50" charset="-128"/>
                <a:ea typeface="HGS創英角ﾎﾟｯﾌﾟ体" panose="040B0A00000000000000" pitchFamily="50" charset="-128"/>
              </a:rPr>
              <a:t>であ</a:t>
            </a:r>
            <a:endParaRPr kumimoji="1" lang="ja-JP" altLang="en-US" sz="2800" b="1" dirty="0">
              <a:latin typeface="HGS創英角ﾎﾟｯﾌﾟ体" panose="040B0A00000000000000" pitchFamily="50" charset="-128"/>
              <a:ea typeface="HGS創英角ﾎﾟｯﾌﾟ体" panose="040B0A00000000000000" pitchFamily="50" charset="-128"/>
            </a:endParaRPr>
          </a:p>
        </p:txBody>
      </p:sp>
      <p:sp>
        <p:nvSpPr>
          <p:cNvPr id="6" name="スクロール: 横 5">
            <a:extLst>
              <a:ext uri="{FF2B5EF4-FFF2-40B4-BE49-F238E27FC236}">
                <a16:creationId xmlns:a16="http://schemas.microsoft.com/office/drawing/2014/main" id="{269171CD-6545-432D-9A7C-AEDCCABCD98D}"/>
              </a:ext>
            </a:extLst>
          </p:cNvPr>
          <p:cNvSpPr/>
          <p:nvPr/>
        </p:nvSpPr>
        <p:spPr>
          <a:xfrm>
            <a:off x="973393" y="0"/>
            <a:ext cx="9812594" cy="1710813"/>
          </a:xfrm>
          <a:prstGeom prst="horizontalScroll">
            <a:avLst/>
          </a:prstGeom>
          <a:solidFill>
            <a:srgbClr val="FFFF00"/>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rPr>
              <a:t>依存症の特徴</a:t>
            </a:r>
            <a:endParaRPr kumimoji="1" lang="ja-JP" altLang="en-US" sz="48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33025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4DAB01-3A9B-4ED3-9BF2-159D582B3F09}"/>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6" name="四角形: 角を丸くする 5">
            <a:extLst>
              <a:ext uri="{FF2B5EF4-FFF2-40B4-BE49-F238E27FC236}">
                <a16:creationId xmlns:a16="http://schemas.microsoft.com/office/drawing/2014/main" id="{5055F876-3FB7-4C1C-823C-5E493BA441C5}"/>
              </a:ext>
            </a:extLst>
          </p:cNvPr>
          <p:cNvSpPr/>
          <p:nvPr/>
        </p:nvSpPr>
        <p:spPr>
          <a:xfrm>
            <a:off x="850490" y="275303"/>
            <a:ext cx="10491020" cy="6095999"/>
          </a:xfrm>
          <a:prstGeom prst="roundRect">
            <a:avLst>
              <a:gd name="adj" fmla="val 6022"/>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dirty="0"/>
          </a:p>
          <a:p>
            <a:pPr algn="ctr"/>
            <a:endParaRPr lang="en-US" altLang="ja-JP" dirty="0"/>
          </a:p>
          <a:p>
            <a:pPr algn="ctr"/>
            <a:endParaRPr lang="en-US" altLang="ja-JP" dirty="0"/>
          </a:p>
          <a:p>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１．完璧主義できちんとしていないと気が済まない。</a:t>
            </a:r>
            <a:endPar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２．柔軟性がなく不器用である。</a:t>
            </a:r>
            <a:endPar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３．頑張り屋であり頑張らなければと思っている。 </a:t>
            </a:r>
            <a:endPar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４．根はきわめてまじめで働き者ある。 </a:t>
            </a:r>
            <a:endPar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５．優しく人がいい。 </a:t>
            </a:r>
            <a:endPar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６．気が小さい、臆病、人が怖い。 </a:t>
            </a:r>
            <a:endPar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７．恥ずかしがりで寂しがりである。 </a:t>
            </a:r>
            <a:endPar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８．程々が苦手。 </a:t>
            </a:r>
            <a:endPar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９．人に受け入れられないと思っている。 </a:t>
            </a:r>
            <a:endPar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en-US" altLang="ja-JP"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10. </a:t>
            </a:r>
            <a:r>
              <a:rPr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生きている事が辛くて仕方がない</a:t>
            </a:r>
            <a:endParaRPr kumimoji="1"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7" name="正方形/長方形 6">
            <a:extLst>
              <a:ext uri="{FF2B5EF4-FFF2-40B4-BE49-F238E27FC236}">
                <a16:creationId xmlns:a16="http://schemas.microsoft.com/office/drawing/2014/main" id="{427CA131-158D-45D5-BF9A-A47C7D7FC878}"/>
              </a:ext>
            </a:extLst>
          </p:cNvPr>
          <p:cNvSpPr/>
          <p:nvPr/>
        </p:nvSpPr>
        <p:spPr>
          <a:xfrm>
            <a:off x="2074606" y="476865"/>
            <a:ext cx="6902245" cy="481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創英角ﾎﾟｯﾌﾟ体" panose="040B0A09000000000000" pitchFamily="49" charset="-128"/>
                <a:ea typeface="HG創英角ﾎﾟｯﾌﾟ体" panose="040B0A09000000000000" pitchFamily="49" charset="-128"/>
              </a:rPr>
              <a:t>依存症患者の具体的特徴</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47074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89000"/>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BF3A0DE-2DD9-4952-ABB8-1AA786093CA1}"/>
              </a:ext>
            </a:extLst>
          </p:cNvPr>
          <p:cNvSpPr/>
          <p:nvPr/>
        </p:nvSpPr>
        <p:spPr>
          <a:xfrm>
            <a:off x="162232" y="1465005"/>
            <a:ext cx="11867535" cy="5181601"/>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t> </a:t>
            </a:r>
            <a:r>
              <a:rPr lang="ja-JP" altLang="en-US"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１．自己評価が低く自分に自信を持てない</a:t>
            </a:r>
            <a:endParaRPr lang="en-US" altLang="ja-JP"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 ２．人を信じられない </a:t>
            </a:r>
            <a:endParaRPr lang="en-US" altLang="ja-JP"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３．本音を言えない  </a:t>
            </a:r>
            <a:endParaRPr lang="en-US" altLang="ja-JP"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４．見すてられる不安が強い </a:t>
            </a:r>
            <a:endParaRPr lang="en-US" altLang="ja-JP"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５．孤独でさみしい </a:t>
            </a:r>
            <a:endParaRPr lang="en-US" altLang="ja-JP"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６．自分を大切にできない </a:t>
            </a:r>
            <a:endParaRPr lang="en-US" altLang="ja-JP"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endParaRPr>
          </a:p>
          <a:p>
            <a:endParaRPr lang="en-US" altLang="ja-JP"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＊自分は親からさえ受け入れられていない、他人から 受け入れられる価値がない、と誤解している</a:t>
            </a:r>
            <a:endParaRPr kumimoji="1" lang="ja-JP" altLang="en-US" sz="2800" b="1" dirty="0">
              <a:solidFill>
                <a:schemeClr val="accent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5" name="正方形/長方形 4">
            <a:extLst>
              <a:ext uri="{FF2B5EF4-FFF2-40B4-BE49-F238E27FC236}">
                <a16:creationId xmlns:a16="http://schemas.microsoft.com/office/drawing/2014/main" id="{54469717-272B-4258-85D9-EF3CEB68F3D2}"/>
              </a:ext>
            </a:extLst>
          </p:cNvPr>
          <p:cNvSpPr/>
          <p:nvPr/>
        </p:nvSpPr>
        <p:spPr>
          <a:xfrm>
            <a:off x="776749" y="211393"/>
            <a:ext cx="10146890" cy="993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rPr>
              <a:t>依存症者に共通した特徴 </a:t>
            </a:r>
            <a:endParaRPr lang="en-US" altLang="ja-JP" sz="24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endParaRPr>
          </a:p>
          <a:p>
            <a:pPr algn="ctr"/>
            <a:r>
              <a:rPr lang="ja-JP" altLang="en-US" sz="24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rPr>
              <a:t>（依存症に関係する人間関係６つの問題）</a:t>
            </a:r>
            <a:endParaRPr kumimoji="1" lang="ja-JP" altLang="en-US" sz="24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94954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987230F-714E-4E4C-B9A7-E7EB26173BC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0"/>
            <a:ext cx="12192000" cy="6912761"/>
          </a:xfrm>
          <a:prstGeom prst="rect">
            <a:avLst/>
          </a:prstGeom>
        </p:spPr>
      </p:pic>
      <p:sp>
        <p:nvSpPr>
          <p:cNvPr id="6" name="リボン: 上に曲がる 5">
            <a:extLst>
              <a:ext uri="{FF2B5EF4-FFF2-40B4-BE49-F238E27FC236}">
                <a16:creationId xmlns:a16="http://schemas.microsoft.com/office/drawing/2014/main" id="{AC95F43A-6FD4-4DB0-96A3-5399D33298D3}"/>
              </a:ext>
            </a:extLst>
          </p:cNvPr>
          <p:cNvSpPr/>
          <p:nvPr/>
        </p:nvSpPr>
        <p:spPr>
          <a:xfrm>
            <a:off x="596349" y="1219199"/>
            <a:ext cx="10442712" cy="1020417"/>
          </a:xfrm>
          <a:prstGeom prst="ribbon2">
            <a:avLst>
              <a:gd name="adj1" fmla="val 16667"/>
              <a:gd name="adj2" fmla="val 75000"/>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5">
                    <a:lumMod val="75000"/>
                  </a:schemeClr>
                </a:solidFill>
                <a:latin typeface="HG創英角ﾎﾟｯﾌﾟ体" panose="040B0A09000000000000" pitchFamily="49" charset="-128"/>
                <a:ea typeface="HG創英角ﾎﾟｯﾌﾟ体" panose="040B0A09000000000000" pitchFamily="49" charset="-128"/>
              </a:rPr>
              <a:t>回復の為に最も大切な事！</a:t>
            </a:r>
          </a:p>
        </p:txBody>
      </p:sp>
      <p:sp>
        <p:nvSpPr>
          <p:cNvPr id="7" name="四角形: 角を丸くする 6">
            <a:extLst>
              <a:ext uri="{FF2B5EF4-FFF2-40B4-BE49-F238E27FC236}">
                <a16:creationId xmlns:a16="http://schemas.microsoft.com/office/drawing/2014/main" id="{982B848E-1ACA-493F-ACE8-EA61E6526450}"/>
              </a:ext>
            </a:extLst>
          </p:cNvPr>
          <p:cNvSpPr/>
          <p:nvPr/>
        </p:nvSpPr>
        <p:spPr>
          <a:xfrm>
            <a:off x="328740" y="2910348"/>
            <a:ext cx="11237843" cy="3214724"/>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dirty="0">
                <a:solidFill>
                  <a:schemeClr val="tx1"/>
                </a:solidFill>
                <a:latin typeface="HG創英角ﾎﾟｯﾌﾟ体" panose="040B0A09000000000000" pitchFamily="49" charset="-128"/>
                <a:ea typeface="HG創英角ﾎﾟｯﾌﾟ体" panose="040B0A09000000000000" pitchFamily="49" charset="-128"/>
              </a:rPr>
              <a:t>依存症からの回復とは、人の中にあって癒されるようになる事です。</a:t>
            </a:r>
            <a:endParaRPr lang="en-US" altLang="ja-JP" sz="2400" dirty="0">
              <a:solidFill>
                <a:schemeClr val="tx1"/>
              </a:solidFill>
              <a:latin typeface="HG創英角ﾎﾟｯﾌﾟ体" panose="040B0A09000000000000" pitchFamily="49" charset="-128"/>
              <a:ea typeface="HG創英角ﾎﾟｯﾌﾟ体" panose="040B0A09000000000000" pitchFamily="49" charset="-128"/>
            </a:endParaRPr>
          </a:p>
          <a:p>
            <a:r>
              <a:rPr lang="ja-JP" altLang="en-US" sz="2400" dirty="0">
                <a:solidFill>
                  <a:schemeClr val="tx1"/>
                </a:solidFill>
                <a:latin typeface="HG創英角ﾎﾟｯﾌﾟ体" panose="040B0A09000000000000" pitchFamily="49" charset="-128"/>
                <a:ea typeface="HG創英角ﾎﾟｯﾌﾟ体" panose="040B0A09000000000000" pitchFamily="49" charset="-128"/>
              </a:rPr>
              <a:t> それは、この６つの問題と向き合って解決していく事です。</a:t>
            </a:r>
            <a:endParaRPr lang="en-US" altLang="ja-JP" sz="2400" dirty="0">
              <a:solidFill>
                <a:schemeClr val="tx1"/>
              </a:solidFill>
              <a:latin typeface="HG創英角ﾎﾟｯﾌﾟ体" panose="040B0A09000000000000" pitchFamily="49" charset="-128"/>
              <a:ea typeface="HG創英角ﾎﾟｯﾌﾟ体" panose="040B0A09000000000000" pitchFamily="49" charset="-128"/>
            </a:endParaRPr>
          </a:p>
          <a:p>
            <a:r>
              <a:rPr lang="ja-JP" altLang="en-US" sz="2400" dirty="0">
                <a:solidFill>
                  <a:schemeClr val="tx1"/>
                </a:solidFill>
                <a:latin typeface="HG創英角ﾎﾟｯﾌﾟ体" panose="040B0A09000000000000" pitchFamily="49" charset="-128"/>
                <a:ea typeface="HG創英角ﾎﾟｯﾌﾟ体" panose="040B0A09000000000000" pitchFamily="49" charset="-128"/>
              </a:rPr>
              <a:t>しかし、６つはどれもが大きな問題であり、簡単に解決しません。</a:t>
            </a:r>
            <a:endParaRPr lang="en-US" altLang="ja-JP" sz="2400" dirty="0">
              <a:solidFill>
                <a:schemeClr val="tx1"/>
              </a:solidFill>
              <a:latin typeface="HG創英角ﾎﾟｯﾌﾟ体" panose="040B0A09000000000000" pitchFamily="49" charset="-128"/>
              <a:ea typeface="HG創英角ﾎﾟｯﾌﾟ体" panose="040B0A09000000000000" pitchFamily="49" charset="-128"/>
            </a:endParaRPr>
          </a:p>
          <a:p>
            <a:r>
              <a:rPr lang="ja-JP" altLang="en-US" sz="2400" dirty="0">
                <a:solidFill>
                  <a:schemeClr val="tx1"/>
                </a:solidFill>
                <a:latin typeface="HG創英角ﾎﾟｯﾌﾟ体" panose="040B0A09000000000000" pitchFamily="49" charset="-128"/>
                <a:ea typeface="HG創英角ﾎﾟｯﾌﾟ体" panose="040B0A09000000000000" pitchFamily="49" charset="-128"/>
              </a:rPr>
              <a:t>でも、その突破口は有ります！それが「本音を言えない」である。</a:t>
            </a:r>
            <a:endParaRPr lang="en-US" altLang="ja-JP" sz="2400" dirty="0">
              <a:solidFill>
                <a:schemeClr val="tx1"/>
              </a:solidFill>
              <a:latin typeface="HG創英角ﾎﾟｯﾌﾟ体" panose="040B0A09000000000000" pitchFamily="49" charset="-128"/>
              <a:ea typeface="HG創英角ﾎﾟｯﾌﾟ体" panose="040B0A09000000000000" pitchFamily="49" charset="-128"/>
            </a:endParaRPr>
          </a:p>
          <a:p>
            <a:r>
              <a:rPr lang="ja-JP" altLang="en-US" sz="2400" dirty="0">
                <a:solidFill>
                  <a:schemeClr val="tx1"/>
                </a:solidFill>
                <a:latin typeface="HG創英角ﾎﾟｯﾌﾟ体" panose="040B0A09000000000000" pitchFamily="49" charset="-128"/>
                <a:ea typeface="HG創英角ﾎﾟｯﾌﾟ体" panose="040B0A09000000000000" pitchFamily="49" charset="-128"/>
              </a:rPr>
              <a:t>「本音を言えるようになる事」つまり、</a:t>
            </a:r>
            <a:endParaRPr lang="en-US" altLang="ja-JP" sz="2400" dirty="0">
              <a:solidFill>
                <a:schemeClr val="tx1"/>
              </a:solidFill>
              <a:latin typeface="HG創英角ﾎﾟｯﾌﾟ体" panose="040B0A09000000000000" pitchFamily="49" charset="-128"/>
              <a:ea typeface="HG創英角ﾎﾟｯﾌﾟ体" panose="040B0A09000000000000" pitchFamily="49" charset="-128"/>
            </a:endParaRPr>
          </a:p>
          <a:p>
            <a:r>
              <a:rPr lang="ja-JP" altLang="en-US" sz="2400" dirty="0">
                <a:solidFill>
                  <a:srgbClr val="FF0000"/>
                </a:solidFill>
                <a:latin typeface="HG創英角ﾎﾟｯﾌﾟ体" panose="040B0A09000000000000" pitchFamily="49" charset="-128"/>
                <a:ea typeface="HG創英角ﾎﾟｯﾌﾟ体" panose="040B0A09000000000000" pitchFamily="49" charset="-128"/>
              </a:rPr>
              <a:t>「正直な気持ちを、安心して話せるようになる事」</a:t>
            </a:r>
            <a:endParaRPr lang="en-US" altLang="ja-JP" sz="2400"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2400" dirty="0">
                <a:solidFill>
                  <a:srgbClr val="FF0000"/>
                </a:solidFill>
                <a:latin typeface="HG創英角ﾎﾟｯﾌﾟ体" panose="040B0A09000000000000" pitchFamily="49" charset="-128"/>
                <a:ea typeface="HG創英角ﾎﾟｯﾌﾟ体" panose="040B0A09000000000000" pitchFamily="49" charset="-128"/>
              </a:rPr>
              <a:t>を徹底して行うことが回復への突破口となる</a:t>
            </a:r>
            <a:r>
              <a:rPr lang="ja-JP" altLang="en-US" sz="2400" dirty="0">
                <a:solidFill>
                  <a:schemeClr val="tx1"/>
                </a:solidFill>
                <a:latin typeface="HG創英角ﾎﾟｯﾌﾟ体" panose="040B0A09000000000000" pitchFamily="49" charset="-128"/>
                <a:ea typeface="HG創英角ﾎﾟｯﾌﾟ体" panose="040B0A09000000000000" pitchFamily="49" charset="-128"/>
              </a:rPr>
              <a:t>のです。</a:t>
            </a:r>
            <a:endParaRPr kumimoji="1" lang="ja-JP" altLang="en-US" sz="2400" dirty="0">
              <a:solidFill>
                <a:schemeClr val="tx1"/>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1936402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948</Words>
  <Application>Microsoft Office PowerPoint</Application>
  <PresentationFormat>ワイド画面</PresentationFormat>
  <Paragraphs>91</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HGP創英角ﾎﾟｯﾌﾟ体</vt:lpstr>
      <vt:lpstr>HGS創英角ﾎﾟｯﾌﾟ体</vt:lpstr>
      <vt:lpstr>HG創英角ﾎﾟｯﾌﾟ体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石黒 浩充</dc:creator>
  <cp:lastModifiedBy>浩充 石黒</cp:lastModifiedBy>
  <cp:revision>13</cp:revision>
  <dcterms:created xsi:type="dcterms:W3CDTF">2022-02-25T13:08:07Z</dcterms:created>
  <dcterms:modified xsi:type="dcterms:W3CDTF">2025-07-25T12:11:49Z</dcterms:modified>
</cp:coreProperties>
</file>